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5"/>
  </p:sldMasterIdLst>
  <p:notesMasterIdLst>
    <p:notesMasterId r:id="rId11"/>
  </p:notesMasterIdLst>
  <p:handoutMasterIdLst>
    <p:handoutMasterId r:id="rId12"/>
  </p:handoutMasterIdLst>
  <p:sldIdLst>
    <p:sldId id="256" r:id="rId6"/>
    <p:sldId id="258" r:id="rId7"/>
    <p:sldId id="262" r:id="rId8"/>
    <p:sldId id="421" r:id="rId9"/>
    <p:sldId id="44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zharul Islam" initials="MI" lastIdx="7" clrIdx="6">
    <p:extLst>
      <p:ext uri="{19B8F6BF-5375-455C-9EA6-DF929625EA0E}">
        <p15:presenceInfo xmlns:p15="http://schemas.microsoft.com/office/powerpoint/2012/main" userId="S::mazharuli@lahsa.org::62d22bfc-c146-4b15-af55-dea457dbd56b" providerId="AD"/>
      </p:ext>
    </p:extLst>
  </p:cmAuthor>
  <p:cmAuthor id="1" name="Josh Kamensky" initials="JK" lastIdx="38" clrIdx="0"/>
  <p:cmAuthor id="2" name="Sabrina De Santiago" initials="SS" lastIdx="30" clrIdx="1"/>
  <p:cmAuthor id="3" name="Stephanie Wolahan" initials="SW" lastIdx="1" clrIdx="2"/>
  <p:cmAuthor id="4" name="Stephanie Wolahan" initials="SW [2]" lastIdx="3" clrIdx="3"/>
  <p:cmAuthor id="5" name="nina.saronne@gmail.com" initials="ni" lastIdx="1" clrIdx="4"/>
  <p:cmAuthor id="6" name="Marina Genchev" initials="MG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78"/>
    <a:srgbClr val="004760"/>
    <a:srgbClr val="BF9000"/>
    <a:srgbClr val="FFCC00"/>
    <a:srgbClr val="007BA8"/>
    <a:srgbClr val="0096CC"/>
    <a:srgbClr val="FFC000"/>
    <a:srgbClr val="75D1FF"/>
    <a:srgbClr val="0084B4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520D1-118E-4095-ACE8-894A28B42C8B}" v="5" dt="2019-09-19T21:26:59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76" autoAdjust="0"/>
    <p:restoredTop sz="86385" autoAdjust="0"/>
  </p:normalViewPr>
  <p:slideViewPr>
    <p:cSldViewPr snapToGrid="0">
      <p:cViewPr varScale="1">
        <p:scale>
          <a:sx n="77" d="100"/>
          <a:sy n="77" d="100"/>
        </p:scale>
        <p:origin x="90" y="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46996A-17DF-4152-B922-A4D650A8E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896462" cy="1774169"/>
          </a:xfrm>
          <a:prstGeom prst="rect">
            <a:avLst/>
          </a:prstGeom>
        </p:spPr>
        <p:txBody>
          <a:bodyPr vert="horz" lIns="98575" tIns="49288" rIns="98575" bIns="49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E597D-0D40-43A0-9964-2D181BEAFB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71821" y="2"/>
            <a:ext cx="896462" cy="1774169"/>
          </a:xfrm>
          <a:prstGeom prst="rect">
            <a:avLst/>
          </a:prstGeom>
        </p:spPr>
        <p:txBody>
          <a:bodyPr vert="horz" lIns="98575" tIns="49288" rIns="98575" bIns="4928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6C283-EB4C-476A-9C07-9B097103CE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33586450"/>
            <a:ext cx="896462" cy="1774167"/>
          </a:xfrm>
          <a:prstGeom prst="rect">
            <a:avLst/>
          </a:prstGeom>
        </p:spPr>
        <p:txBody>
          <a:bodyPr vert="horz" lIns="98575" tIns="49288" rIns="98575" bIns="49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ADB2B-A526-4D43-9B6B-DA320E6E82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71821" y="33586450"/>
            <a:ext cx="896462" cy="1774167"/>
          </a:xfrm>
          <a:prstGeom prst="rect">
            <a:avLst/>
          </a:prstGeom>
        </p:spPr>
        <p:txBody>
          <a:bodyPr vert="horz" lIns="98575" tIns="49288" rIns="98575" bIns="49288" rtlCol="0" anchor="b"/>
          <a:lstStyle>
            <a:lvl1pPr algn="r">
              <a:defRPr sz="1200"/>
            </a:lvl1pPr>
          </a:lstStyle>
          <a:p>
            <a:fld id="{F73F9085-8189-4F97-9617-5144B5F5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342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6462" cy="1774169"/>
          </a:xfrm>
          <a:prstGeom prst="rect">
            <a:avLst/>
          </a:prstGeom>
        </p:spPr>
        <p:txBody>
          <a:bodyPr vert="horz" lIns="98575" tIns="49288" rIns="98575" bIns="49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1821" y="2"/>
            <a:ext cx="896462" cy="1774169"/>
          </a:xfrm>
          <a:prstGeom prst="rect">
            <a:avLst/>
          </a:prstGeom>
        </p:spPr>
        <p:txBody>
          <a:bodyPr vert="horz" lIns="98575" tIns="49288" rIns="98575" bIns="4928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567863" y="4421188"/>
            <a:ext cx="21205826" cy="11928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575" tIns="49288" rIns="98575" bIns="492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6878" y="17017295"/>
            <a:ext cx="1655005" cy="13923243"/>
          </a:xfrm>
          <a:prstGeom prst="rect">
            <a:avLst/>
          </a:prstGeom>
        </p:spPr>
        <p:txBody>
          <a:bodyPr vert="horz" lIns="98575" tIns="49288" rIns="98575" bIns="492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33586450"/>
            <a:ext cx="896462" cy="1774167"/>
          </a:xfrm>
          <a:prstGeom prst="rect">
            <a:avLst/>
          </a:prstGeom>
        </p:spPr>
        <p:txBody>
          <a:bodyPr vert="horz" lIns="98575" tIns="49288" rIns="98575" bIns="49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1821" y="33586450"/>
            <a:ext cx="896462" cy="1774167"/>
          </a:xfrm>
          <a:prstGeom prst="rect">
            <a:avLst/>
          </a:prstGeom>
        </p:spPr>
        <p:txBody>
          <a:bodyPr vert="horz" lIns="98575" tIns="49288" rIns="98575" bIns="49288" rtlCol="0" anchor="b"/>
          <a:lstStyle>
            <a:lvl1pPr algn="r">
              <a:defRPr sz="1200"/>
            </a:lvl1pPr>
          </a:lstStyle>
          <a:p>
            <a:fld id="{F3C013DB-EE40-4C7D-9B28-D260E64AD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84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13DB-EE40-4C7D-9B28-D260E64AD2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13DB-EE40-4C7D-9B28-D260E64AD2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 -I’m not sure that the first box data is still current – two years out of date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13DB-EE40-4C7D-9B28-D260E64AD2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013DB-EE40-4C7D-9B28-D260E64AD2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0533382-611B-4283-80C7-15AC0A524A68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516401CE-EF52-4AD3-8116-EF5779A92B33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4FF777B6-11DB-4CEA-A024-7A521DECA390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9EB41B6E-25F9-4EE8-9463-51DFC8D507F2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22D47169-39CD-46C5-BE71-FE6A744DCCAA}" type="datetime1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683986AF-D265-4FDE-B686-33360CD48770}" type="datetime1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7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081F2B8-5720-4B87-B73B-39D6C092E0D0}" type="datetime1">
              <a:rPr lang="en-US" smtClean="0"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9EEF9F75-41E6-4416-8C8D-A1B1F936D250}" type="datetime1">
              <a:rPr lang="en-US" smtClean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9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EDBC269A-B327-4544-AA61-0C3D641E058B}" type="datetime1">
              <a:rPr lang="en-US" smtClean="0"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4468" y="190401"/>
            <a:ext cx="1422400" cy="243417"/>
          </a:xfrm>
        </p:spPr>
        <p:txBody>
          <a:bodyPr/>
          <a:lstStyle>
            <a:lvl1pPr>
              <a:defRPr sz="1500" b="1">
                <a:solidFill>
                  <a:srgbClr val="004760"/>
                </a:solidFill>
                <a:latin typeface="Helvetica Neue" panose="02000206000000020004" pitchFamily="2"/>
                <a:ea typeface="Helvetica Neue" panose="02000206000000020004" pitchFamily="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CC9277E7-897B-4CD0-BCC2-0F7E6EBE35B2}" type="datetime1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AA9B7A0-9484-440A-849F-8E85535F551F}" type="datetime1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93498" y="29614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Helvetica Neue" panose="02000206000000020004" pitchFamily="2"/>
                <a:ea typeface="Helvetica Neue" panose="02000206000000020004" pitchFamily="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tif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2092" y="-565150"/>
            <a:ext cx="174163" cy="79883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9518" y="1343784"/>
            <a:ext cx="8432964" cy="4159585"/>
            <a:chOff x="0" y="0"/>
            <a:chExt cx="2941777" cy="14510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41777" cy="1451040"/>
            </a:xfrm>
            <a:custGeom>
              <a:avLst/>
              <a:gdLst/>
              <a:ahLst/>
              <a:cxnLst/>
              <a:rect l="l" t="t" r="r" b="b"/>
              <a:pathLst>
                <a:path w="2941777" h="1451040">
                  <a:moveTo>
                    <a:pt x="0" y="0"/>
                  </a:moveTo>
                  <a:lnTo>
                    <a:pt x="2941777" y="0"/>
                  </a:lnTo>
                  <a:lnTo>
                    <a:pt x="2941777" y="1451040"/>
                  </a:lnTo>
                  <a:lnTo>
                    <a:pt x="0" y="1451040"/>
                  </a:lnTo>
                  <a:close/>
                </a:path>
              </a:pathLst>
            </a:custGeom>
            <a:solidFill>
              <a:srgbClr val="004C73">
                <a:alpha val="55686"/>
              </a:srgbClr>
            </a:solidFill>
          </p:spPr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633831" y="2468814"/>
            <a:ext cx="8924339" cy="1443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5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1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G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reater Los Angeles</a:t>
            </a:r>
          </a:p>
          <a:p>
            <a:pPr marL="0" marR="0" lvl="0" indent="0" algn="ctr" defTabSz="609630" rtl="0" eaLnBrk="1" fontAlgn="auto" latinLnBrk="0" hangingPunct="1">
              <a:lnSpc>
                <a:spcPts val="55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/>
                <a:ea typeface="+mn-ea"/>
                <a:cs typeface="+mn-cs"/>
              </a:rPr>
              <a:t>Homeless Count</a:t>
            </a:r>
          </a:p>
        </p:txBody>
      </p:sp>
      <p:grpSp>
        <p:nvGrpSpPr>
          <p:cNvPr id="6" name="Group 6" descr="2019 Results"/>
          <p:cNvGrpSpPr/>
          <p:nvPr/>
        </p:nvGrpSpPr>
        <p:grpSpPr>
          <a:xfrm>
            <a:off x="4315047" y="4127502"/>
            <a:ext cx="3550103" cy="783005"/>
            <a:chOff x="0" y="0"/>
            <a:chExt cx="22514203" cy="4965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514203" cy="4965700"/>
            </a:xfrm>
            <a:custGeom>
              <a:avLst/>
              <a:gdLst/>
              <a:ahLst/>
              <a:cxnLst/>
              <a:rect l="l" t="t" r="r" b="b"/>
              <a:pathLst>
                <a:path w="22514203" h="4965700">
                  <a:moveTo>
                    <a:pt x="22514203" y="0"/>
                  </a:moveTo>
                  <a:lnTo>
                    <a:pt x="22514203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22514203" y="0"/>
                  </a:lnTo>
                  <a:close/>
                </a:path>
              </a:pathLst>
            </a:custGeom>
            <a:solidFill>
              <a:srgbClr val="D2AF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688654" y="4284570"/>
            <a:ext cx="4873039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b="1" spc="140">
                <a:solidFill>
                  <a:srgbClr val="FFFFFF"/>
                </a:solidFill>
                <a:latin typeface="Helveticish"/>
              </a:rPr>
              <a:t>2019 Results</a:t>
            </a:r>
          </a:p>
        </p:txBody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83943" y="-1210249"/>
            <a:ext cx="174163" cy="79883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018168-49F3-413D-9F50-5C6A0996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58" y="447337"/>
            <a:ext cx="2793483" cy="172627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E321CED5-3C5A-4C06-84D3-D2E1A4C0B5DB}"/>
              </a:ext>
            </a:extLst>
          </p:cNvPr>
          <p:cNvSpPr txBox="1">
            <a:spLocks/>
          </p:cNvSpPr>
          <p:nvPr/>
        </p:nvSpPr>
        <p:spPr>
          <a:xfrm>
            <a:off x="-2160966" y="5175738"/>
            <a:ext cx="9425771" cy="43858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Helvetica Neue" panose="02000503000000020004" pitchFamily="2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en-US" sz="2500" spc="-90">
                <a:solidFill>
                  <a:schemeClr val="bg1">
                    <a:lumMod val="85000"/>
                  </a:schemeClr>
                </a:solidFill>
                <a:latin typeface="Helvetica Neue"/>
                <a:cs typeface="Segoe UI Semilight"/>
              </a:rPr>
              <a:t>Updated June 5, 2019</a:t>
            </a:r>
            <a:endParaRPr lang="en-US" sz="2500" spc="-9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E6BBC4-9F26-481B-A99B-BF5CFDF5D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683" y="4778504"/>
            <a:ext cx="934184" cy="123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 of California Counties that shows percent change of Continuums of Care between 2017 and 2019 Homeless Counts.">
            <a:extLst>
              <a:ext uri="{FF2B5EF4-FFF2-40B4-BE49-F238E27FC236}">
                <a16:creationId xmlns:a16="http://schemas.microsoft.com/office/drawing/2014/main" id="{B9DAD14A-C99F-447A-B296-ABFFECD53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8" t="11546" r="23756" b="12028"/>
          <a:stretch/>
        </p:blipFill>
        <p:spPr>
          <a:xfrm>
            <a:off x="6998589" y="1208897"/>
            <a:ext cx="4675016" cy="5241303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23935" y="4927796"/>
            <a:ext cx="1391879" cy="2313766"/>
            <a:chOff x="0" y="0"/>
            <a:chExt cx="1188047" cy="19749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88047" cy="1974929"/>
            </a:xfrm>
            <a:custGeom>
              <a:avLst/>
              <a:gdLst/>
              <a:ahLst/>
              <a:cxnLst/>
              <a:rect l="l" t="t" r="r" b="b"/>
              <a:pathLst>
                <a:path w="1188047" h="1974929">
                  <a:moveTo>
                    <a:pt x="0" y="0"/>
                  </a:moveTo>
                  <a:lnTo>
                    <a:pt x="1188047" y="0"/>
                  </a:lnTo>
                  <a:lnTo>
                    <a:pt x="1188047" y="1974929"/>
                  </a:lnTo>
                  <a:lnTo>
                    <a:pt x="0" y="1974929"/>
                  </a:lnTo>
                  <a:close/>
                </a:path>
              </a:pathLst>
            </a:custGeom>
            <a:solidFill>
              <a:srgbClr val="004C73">
                <a:alpha val="30980"/>
              </a:srgbClr>
            </a:solidFill>
          </p:spPr>
        </p:sp>
      </p:grpSp>
      <p:grpSp>
        <p:nvGrpSpPr>
          <p:cNvPr id="5" name="Group 5" descr="Rising homelessness is a statewide challenge&#10;&#10;The simple average increase among reporting areas statewide is +35%&#10;&#10;LA is the least affordable housing market in the United States*&#10;"/>
          <p:cNvGrpSpPr/>
          <p:nvPr/>
        </p:nvGrpSpPr>
        <p:grpSpPr>
          <a:xfrm>
            <a:off x="1154361" y="1775116"/>
            <a:ext cx="5777907" cy="4535166"/>
            <a:chOff x="0" y="0"/>
            <a:chExt cx="2015580" cy="15820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5580" cy="1582059"/>
            </a:xfrm>
            <a:custGeom>
              <a:avLst/>
              <a:gdLst/>
              <a:ahLst/>
              <a:cxnLst/>
              <a:rect l="l" t="t" r="r" b="b"/>
              <a:pathLst>
                <a:path w="2015580" h="1582059">
                  <a:moveTo>
                    <a:pt x="0" y="0"/>
                  </a:moveTo>
                  <a:lnTo>
                    <a:pt x="2015580" y="0"/>
                  </a:lnTo>
                  <a:lnTo>
                    <a:pt x="2015580" y="1582059"/>
                  </a:lnTo>
                  <a:lnTo>
                    <a:pt x="0" y="1582059"/>
                  </a:lnTo>
                  <a:close/>
                </a:path>
              </a:pathLst>
            </a:custGeom>
            <a:solidFill>
              <a:srgbClr val="00465E"/>
            </a:solidFill>
          </p:spPr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2192" y="2706396"/>
            <a:ext cx="6146127" cy="4535166"/>
            <a:chOff x="0" y="0"/>
            <a:chExt cx="2144031" cy="15820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4031" cy="1582059"/>
            </a:xfrm>
            <a:custGeom>
              <a:avLst/>
              <a:gdLst/>
              <a:ahLst/>
              <a:cxnLst/>
              <a:rect l="l" t="t" r="r" b="b"/>
              <a:pathLst>
                <a:path w="2144031" h="1582059">
                  <a:moveTo>
                    <a:pt x="0" y="0"/>
                  </a:moveTo>
                  <a:lnTo>
                    <a:pt x="2144031" y="0"/>
                  </a:lnTo>
                  <a:lnTo>
                    <a:pt x="2144031" y="1582059"/>
                  </a:lnTo>
                  <a:lnTo>
                    <a:pt x="0" y="1582059"/>
                  </a:lnTo>
                  <a:close/>
                </a:path>
              </a:pathLst>
            </a:custGeom>
            <a:solidFill>
              <a:srgbClr val="D2AF00">
                <a:alpha val="14901"/>
              </a:srgbClr>
            </a:solidFill>
          </p:spPr>
        </p:sp>
      </p:grpSp>
      <p:sp>
        <p:nvSpPr>
          <p:cNvPr id="9" name="TextBox 9" descr="Rising homelessness is a statewide challenge&#10;&#10;The simple average increase among reporting areas statewide is +35%&#10;&#10;LA is the least affordable housing market in the United States*&#10;"/>
          <p:cNvSpPr txBox="1"/>
          <p:nvPr/>
        </p:nvSpPr>
        <p:spPr>
          <a:xfrm>
            <a:off x="1154361" y="1945675"/>
            <a:ext cx="576945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0995" lvl="1" indent="-170180" defTabSz="609630">
              <a:lnSpc>
                <a:spcPts val="2355"/>
              </a:lnSpc>
              <a:buFont typeface="Arial"/>
              <a:buChar char="•"/>
            </a:pPr>
            <a:r>
              <a:rPr lang="en-US" sz="2050" b="1" spc="18" dirty="0">
                <a:solidFill>
                  <a:srgbClr val="FFFFFF"/>
                </a:solidFill>
                <a:latin typeface="Helveticish"/>
              </a:rPr>
              <a:t>Rising homelessness is a statewide challenge</a:t>
            </a:r>
            <a:endParaRPr lang="en-US" sz="2050" dirty="0"/>
          </a:p>
          <a:p>
            <a:pPr defTabSz="609630">
              <a:lnSpc>
                <a:spcPts val="2355"/>
              </a:lnSpc>
            </a:pPr>
            <a:endParaRPr lang="en-US" sz="2067" b="1" spc="18" dirty="0">
              <a:solidFill>
                <a:srgbClr val="FFFFFF"/>
              </a:solidFill>
              <a:latin typeface="Helveticish"/>
            </a:endParaRPr>
          </a:p>
          <a:p>
            <a:pPr marL="340995" lvl="1" indent="-170180" defTabSz="609630">
              <a:lnSpc>
                <a:spcPts val="2355"/>
              </a:lnSpc>
              <a:buFont typeface="Arial"/>
              <a:buChar char="•"/>
            </a:pPr>
            <a:r>
              <a:rPr lang="en-US" sz="2050" b="1" spc="18" dirty="0">
                <a:solidFill>
                  <a:srgbClr val="FFFFFF"/>
                </a:solidFill>
                <a:latin typeface="Helveticish"/>
              </a:rPr>
              <a:t>The simple average increase among reporting areas statewide is +35%</a:t>
            </a:r>
          </a:p>
          <a:p>
            <a:pPr marL="170180" lvl="1" defTabSz="609630">
              <a:lnSpc>
                <a:spcPts val="2355"/>
              </a:lnSpc>
            </a:pPr>
            <a:endParaRPr lang="en-US" sz="2067" b="1" spc="18" dirty="0">
              <a:solidFill>
                <a:srgbClr val="FFFFFF"/>
              </a:solidFill>
              <a:latin typeface="Helveticish"/>
            </a:endParaRPr>
          </a:p>
          <a:p>
            <a:pPr marL="340995" lvl="1" indent="-170180" defTabSz="609630">
              <a:lnSpc>
                <a:spcPts val="2355"/>
              </a:lnSpc>
              <a:buFont typeface="Arial"/>
              <a:buChar char="•"/>
            </a:pPr>
            <a:r>
              <a:rPr lang="en-US" sz="2050" b="1" spc="18" dirty="0">
                <a:solidFill>
                  <a:srgbClr val="FFFFFF"/>
                </a:solidFill>
                <a:latin typeface="Helveticish"/>
              </a:rPr>
              <a:t>LA is the least affordable housing market in the United States*</a:t>
            </a: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37429" y="346568"/>
            <a:ext cx="6629304" cy="1154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293" normalizeH="0" baseline="0" noProof="0" dirty="0">
                <a:ln>
                  <a:noFill/>
                </a:ln>
                <a:solidFill>
                  <a:srgbClr val="004C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The affordable housing crisis is driving a regional increase in homelessness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93857" y="297847"/>
            <a:ext cx="2541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596"/>
              </a:lnSpc>
            </a:pPr>
            <a:r>
              <a:rPr lang="en-US" sz="1400" b="1" spc="154">
                <a:solidFill>
                  <a:srgbClr val="737373"/>
                </a:solidFill>
                <a:latin typeface="Helveticish"/>
              </a:rPr>
              <a:t>Percent Change for CA Continuums of Care between 2017 and 2019 Homeless Counts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32910" y="1521499"/>
            <a:ext cx="175039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6"/>
              </a:lnSpc>
            </a:pPr>
            <a:r>
              <a:rPr lang="en-US" sz="1400" b="1" spc="154" dirty="0">
                <a:solidFill>
                  <a:srgbClr val="737373"/>
                </a:solidFill>
                <a:latin typeface="Helveticish"/>
              </a:rPr>
              <a:t>75% - 99%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2441" y="1819541"/>
            <a:ext cx="175039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6"/>
              </a:lnSpc>
            </a:pPr>
            <a:r>
              <a:rPr lang="en-US" sz="1400" b="1" spc="154" dirty="0">
                <a:solidFill>
                  <a:srgbClr val="737373"/>
                </a:solidFill>
                <a:latin typeface="Helveticish"/>
              </a:rPr>
              <a:t>50% - 74%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45693" y="2129598"/>
            <a:ext cx="175039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6"/>
              </a:lnSpc>
            </a:pPr>
            <a:r>
              <a:rPr lang="en-US" sz="1400" b="1" spc="154">
                <a:solidFill>
                  <a:srgbClr val="737373"/>
                </a:solidFill>
                <a:latin typeface="Helveticish"/>
              </a:rPr>
              <a:t>25% - 49%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45693" y="2435638"/>
            <a:ext cx="175039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6"/>
              </a:lnSpc>
            </a:pPr>
            <a:r>
              <a:rPr lang="en-US" sz="1400" b="1" spc="154">
                <a:solidFill>
                  <a:srgbClr val="737373"/>
                </a:solidFill>
                <a:latin typeface="Helveticish"/>
              </a:rPr>
              <a:t>1% - 24%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45693" y="3242954"/>
            <a:ext cx="175039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6"/>
              </a:lnSpc>
            </a:pPr>
            <a:r>
              <a:rPr lang="en-US" sz="1400" b="1" spc="154">
                <a:solidFill>
                  <a:srgbClr val="737373"/>
                </a:solidFill>
                <a:latin typeface="Helveticish"/>
              </a:rPr>
              <a:t>No data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801" y="2555300"/>
            <a:ext cx="1750395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6"/>
              </a:lnSpc>
            </a:pPr>
            <a:endParaRPr lang="en-US" sz="1400" b="1" spc="154" dirty="0">
              <a:solidFill>
                <a:srgbClr val="737373"/>
              </a:solidFill>
              <a:latin typeface="Helveticish"/>
            </a:endParaRPr>
          </a:p>
          <a:p>
            <a:pPr defTabSz="609630">
              <a:lnSpc>
                <a:spcPts val="1596"/>
              </a:lnSpc>
            </a:pPr>
            <a:r>
              <a:rPr lang="en-US" sz="1400" b="1" spc="154" dirty="0">
                <a:solidFill>
                  <a:srgbClr val="737373"/>
                </a:solidFill>
                <a:latin typeface="Helveticish"/>
              </a:rPr>
              <a:t>0%- Decrease</a:t>
            </a:r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357519" y="1552801"/>
            <a:ext cx="2511880" cy="1153595"/>
            <a:chOff x="0" y="0"/>
            <a:chExt cx="2144031" cy="98465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44031" cy="984658"/>
            </a:xfrm>
            <a:custGeom>
              <a:avLst/>
              <a:gdLst/>
              <a:ahLst/>
              <a:cxnLst/>
              <a:rect l="l" t="t" r="r" b="b"/>
              <a:pathLst>
                <a:path w="2144031" h="984658">
                  <a:moveTo>
                    <a:pt x="0" y="0"/>
                  </a:moveTo>
                  <a:lnTo>
                    <a:pt x="2144031" y="0"/>
                  </a:lnTo>
                  <a:lnTo>
                    <a:pt x="2144031" y="984658"/>
                  </a:lnTo>
                  <a:lnTo>
                    <a:pt x="0" y="984658"/>
                  </a:lnTo>
                  <a:close/>
                </a:path>
              </a:pathLst>
            </a:custGeom>
            <a:solidFill>
              <a:srgbClr val="D2AF00">
                <a:alpha val="52941"/>
              </a:srgbClr>
            </a:solidFill>
          </p:spPr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56B13EC-9080-4FDD-8CF7-ABB78F01B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"/>
          <a:stretch/>
        </p:blipFill>
        <p:spPr>
          <a:xfrm>
            <a:off x="94484" y="5928157"/>
            <a:ext cx="468917" cy="630411"/>
          </a:xfrm>
          <a:prstGeom prst="rect">
            <a:avLst/>
          </a:prstGeom>
        </p:spPr>
      </p:pic>
      <p:pic>
        <p:nvPicPr>
          <p:cNvPr id="24" name="Picture 23" descr="Legend for Map of California Counties that shows percent change of Continuums of Care between 2017 and 2019 Homeless Counts.">
            <a:extLst>
              <a:ext uri="{FF2B5EF4-FFF2-40B4-BE49-F238E27FC236}">
                <a16:creationId xmlns:a16="http://schemas.microsoft.com/office/drawing/2014/main" id="{8694CD5C-3DA8-4CE4-9534-5BCF28851B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2" r="-1"/>
          <a:stretch/>
        </p:blipFill>
        <p:spPr>
          <a:xfrm rot="16200000">
            <a:off x="9247517" y="1773617"/>
            <a:ext cx="1550795" cy="240730"/>
          </a:xfrm>
          <a:prstGeom prst="rect">
            <a:avLst/>
          </a:prstGeom>
        </p:spPr>
      </p:pic>
      <p:sp>
        <p:nvSpPr>
          <p:cNvPr id="25" name="TextBox 13">
            <a:extLst>
              <a:ext uri="{FF2B5EF4-FFF2-40B4-BE49-F238E27FC236}">
                <a16:creationId xmlns:a16="http://schemas.microsoft.com/office/drawing/2014/main" id="{8B3B90A2-CE95-462F-8205-8259B471C1DF}"/>
              </a:ext>
            </a:extLst>
          </p:cNvPr>
          <p:cNvSpPr txBox="1"/>
          <p:nvPr/>
        </p:nvSpPr>
        <p:spPr>
          <a:xfrm>
            <a:off x="10162441" y="1231190"/>
            <a:ext cx="175039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596"/>
              </a:lnSpc>
            </a:pPr>
            <a:r>
              <a:rPr lang="en-US" sz="1400" b="1" spc="154">
                <a:solidFill>
                  <a:srgbClr val="737373"/>
                </a:solidFill>
                <a:latin typeface="Helveticish"/>
              </a:rPr>
              <a:t>100%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D9C538-0851-499B-99A6-639716740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59636" y="2689086"/>
            <a:ext cx="0" cy="33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9156B5-61B2-47E6-AA7E-C26631EF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759636" y="1981086"/>
            <a:ext cx="0" cy="66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>
            <a:extLst>
              <a:ext uri="{FF2B5EF4-FFF2-40B4-BE49-F238E27FC236}">
                <a16:creationId xmlns:a16="http://schemas.microsoft.com/office/drawing/2014/main" id="{0A4606F7-163C-4579-832A-5B3F997BE88B}"/>
              </a:ext>
            </a:extLst>
          </p:cNvPr>
          <p:cNvSpPr/>
          <p:nvPr/>
        </p:nvSpPr>
        <p:spPr>
          <a:xfrm>
            <a:off x="1119814" y="662075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spc="8">
                <a:solidFill>
                  <a:schemeClr val="bg1">
                    <a:lumMod val="65000"/>
                  </a:schemeClr>
                </a:solidFill>
                <a:latin typeface="Helveticish"/>
              </a:rPr>
              <a:t>*Joint Center for Housing Studies of Harvard University, “The State of the Nation’s Housing” 2018</a:t>
            </a:r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8" name="Picture 27" descr="Legend for Map of California Counties that shows percent change of Continuums of Care between 2017 and 2019 Homeless Counts.">
            <a:extLst>
              <a:ext uri="{FF2B5EF4-FFF2-40B4-BE49-F238E27FC236}">
                <a16:creationId xmlns:a16="http://schemas.microsoft.com/office/drawing/2014/main" id="{212E4C73-CD16-4193-ABFC-65C69F2AC9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9"/>
          <a:stretch/>
        </p:blipFill>
        <p:spPr>
          <a:xfrm rot="16200000">
            <a:off x="9842490" y="2718378"/>
            <a:ext cx="335459" cy="240731"/>
          </a:xfrm>
          <a:prstGeom prst="rect">
            <a:avLst/>
          </a:prstGeom>
        </p:spPr>
      </p:pic>
      <p:pic>
        <p:nvPicPr>
          <p:cNvPr id="30" name="Picture 29" descr="Legend for Map of California Counties that shows percent change of Continuums of Care between 2017 and 2019 Homeless Counts.">
            <a:extLst>
              <a:ext uri="{FF2B5EF4-FFF2-40B4-BE49-F238E27FC236}">
                <a16:creationId xmlns:a16="http://schemas.microsoft.com/office/drawing/2014/main" id="{42E26A1C-E4F8-4A75-82B0-676A9459C5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r="70944"/>
          <a:stretch/>
        </p:blipFill>
        <p:spPr>
          <a:xfrm rot="16200000">
            <a:off x="9857819" y="3204937"/>
            <a:ext cx="304801" cy="24073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94B4EF-543D-4317-94F2-4987400E1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7599" y="1767973"/>
            <a:ext cx="14413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20E6F3-1DCE-4BB6-87FF-6679B74FA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7599" y="1472698"/>
            <a:ext cx="14413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448767-BCEB-45AE-9038-EF7A7629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7599" y="2075154"/>
            <a:ext cx="14413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183F39-2685-4439-AA48-6AAF0E494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7599" y="2365666"/>
            <a:ext cx="14413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E43A5D-1908-476F-944D-4E7BE80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7599" y="2670466"/>
            <a:ext cx="14413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7F9A31-EEF7-431C-82D5-C29E7C7E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29410" r="1639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721,000 LA County households are severely rent-burdened. 1/3 of LA households spend more than 50% of their household income on rent."/>
          <p:cNvSpPr/>
          <p:nvPr/>
        </p:nvSpPr>
        <p:spPr>
          <a:xfrm>
            <a:off x="4258199" y="2646191"/>
            <a:ext cx="3659391" cy="45292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 descr="LA needs 516,946 new affordable housing units to meet the needs of low-income renters."/>
          <p:cNvSpPr/>
          <p:nvPr/>
        </p:nvSpPr>
        <p:spPr>
          <a:xfrm>
            <a:off x="8003807" y="2646191"/>
            <a:ext cx="3659391" cy="4529247"/>
          </a:xfrm>
          <a:prstGeom prst="rect">
            <a:avLst/>
          </a:prstGeom>
          <a:solidFill>
            <a:srgbClr val="FFFFFF">
              <a:alpha val="84705"/>
            </a:srgbClr>
          </a:solidFill>
        </p:spPr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802" y="2646191"/>
            <a:ext cx="3659391" cy="4529247"/>
          </a:xfrm>
          <a:prstGeom prst="rect">
            <a:avLst/>
          </a:prstGeom>
          <a:solidFill>
            <a:srgbClr val="FFFFFF">
              <a:alpha val="84705"/>
            </a:srgbClr>
          </a:solidFill>
        </p:spPr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864553" y="134224"/>
            <a:ext cx="10446682" cy="12567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Economic factors are </a:t>
            </a:r>
            <a:r>
              <a:rPr kumimoji="0" lang="en-US" sz="4267" b="1" i="0" u="none" strike="noStrike" kern="1200" cap="none" spc="85" normalizeH="0" baseline="0" noProof="0" dirty="0">
                <a:ln>
                  <a:noFill/>
                </a:ln>
                <a:solidFill>
                  <a:srgbClr val="D2AF00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driving</a:t>
            </a:r>
            <a:r>
              <a:rPr kumimoji="0" lang="en-US" sz="4267" b="1" i="0" u="none" strike="noStrike" kern="120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 increases in homelessness</a:t>
            </a:r>
          </a:p>
        </p:txBody>
      </p:sp>
      <p:grpSp>
        <p:nvGrpSpPr>
          <p:cNvPr id="6" name="Group 6" descr="Wages have not kept pace with rental costs.  An LA renter earning minimum wage ($13.25/hr) would need to work 79 hours per week to afford rent on a 1-bedroom apartment&#10;"/>
          <p:cNvGrpSpPr/>
          <p:nvPr/>
        </p:nvGrpSpPr>
        <p:grpSpPr>
          <a:xfrm>
            <a:off x="684590" y="3178443"/>
            <a:ext cx="3573609" cy="3252474"/>
            <a:chOff x="0" y="0"/>
            <a:chExt cx="7147218" cy="6504948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7147218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553"/>
                </a:lnSpc>
              </a:pPr>
              <a:r>
                <a:rPr lang="en-US" sz="2240" b="1" spc="224">
                  <a:solidFill>
                    <a:srgbClr val="004C73"/>
                  </a:solidFill>
                  <a:latin typeface="Helveticish"/>
                </a:rPr>
                <a:t>Wages have not kept pace with rental cost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422" y="2965518"/>
              <a:ext cx="6499314" cy="3539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79"/>
                </a:lnSpc>
              </a:pPr>
              <a:r>
                <a:rPr lang="en-US" sz="2000" spc="20" dirty="0">
                  <a:solidFill>
                    <a:srgbClr val="004C73"/>
                  </a:solidFill>
                  <a:latin typeface="Helveticish"/>
                </a:rPr>
                <a:t>An LA renter earning minimum wage ($13.25/</a:t>
              </a:r>
              <a:r>
                <a:rPr lang="en-US" sz="2000" spc="20" dirty="0" err="1">
                  <a:solidFill>
                    <a:srgbClr val="004C73"/>
                  </a:solidFill>
                  <a:latin typeface="Helveticish"/>
                </a:rPr>
                <a:t>hr</a:t>
              </a:r>
              <a:r>
                <a:rPr lang="en-US" sz="2000" spc="20" dirty="0">
                  <a:solidFill>
                    <a:srgbClr val="004C73"/>
                  </a:solidFill>
                  <a:latin typeface="Helveticish"/>
                </a:rPr>
                <a:t>) would need to work 79 hours per week to afford rent on a 1-bedroom apartment*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430199" y="3088796"/>
            <a:ext cx="3613236" cy="1061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00" b="1" dirty="0">
                <a:solidFill>
                  <a:srgbClr val="004568"/>
                </a:solidFill>
                <a:latin typeface="Helvetica Neue" panose="02000503000000020004"/>
                <a:cs typeface="Segoe UI"/>
              </a:rPr>
              <a:t>721,000 LA County households are severely rent-burdened**</a:t>
            </a:r>
            <a:endParaRPr lang="en-US" sz="2300" dirty="0">
              <a:latin typeface="Helvetica Neue" panose="020005030000000200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63066" y="4571555"/>
            <a:ext cx="324965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000" dirty="0">
                <a:solidFill>
                  <a:srgbClr val="004568"/>
                </a:solidFill>
                <a:latin typeface="Helvetica Neue" panose="02000503000000020004"/>
              </a:rPr>
              <a:t>1/3 of LA households spend more than 50% of their household income on rent</a:t>
            </a:r>
            <a:endParaRPr lang="en-US" sz="2000" dirty="0">
              <a:latin typeface="Helvetica Neue" panose="02000503000000020004"/>
              <a:cs typeface="Segoe U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63066" y="6459623"/>
            <a:ext cx="3387507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800" spc="8">
                <a:solidFill>
                  <a:srgbClr val="004C73"/>
                </a:solidFill>
                <a:latin typeface="Helveticish"/>
              </a:rPr>
              <a:t>* *Joint Center for Housing Studies of Harvard University, “The State of the Nation’s Housing” 2018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22288" y="3088796"/>
            <a:ext cx="35736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553"/>
              </a:lnSpc>
            </a:pPr>
            <a:r>
              <a:rPr lang="en-US" sz="2240" b="1" spc="224">
                <a:solidFill>
                  <a:srgbClr val="004C73"/>
                </a:solidFill>
                <a:latin typeface="Helveticish"/>
              </a:rPr>
              <a:t>LA needs 516,946 </a:t>
            </a:r>
          </a:p>
          <a:p>
            <a:pPr defTabSz="609630">
              <a:lnSpc>
                <a:spcPts val="2553"/>
              </a:lnSpc>
            </a:pPr>
            <a:r>
              <a:rPr lang="en-US" sz="2240" b="1" spc="224">
                <a:solidFill>
                  <a:srgbClr val="004C73"/>
                </a:solidFill>
                <a:latin typeface="Helveticish"/>
              </a:rPr>
              <a:t>new affordable</a:t>
            </a:r>
          </a:p>
          <a:p>
            <a:pPr defTabSz="609630">
              <a:lnSpc>
                <a:spcPts val="2553"/>
              </a:lnSpc>
            </a:pPr>
            <a:r>
              <a:rPr lang="en-US" sz="2240" b="1" spc="224">
                <a:solidFill>
                  <a:srgbClr val="004C73"/>
                </a:solidFill>
                <a:latin typeface="Helveticish"/>
              </a:rPr>
              <a:t>housing units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22288" y="4602265"/>
            <a:ext cx="324965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79"/>
              </a:lnSpc>
            </a:pPr>
            <a:r>
              <a:rPr lang="en-US" sz="2000" spc="20">
                <a:solidFill>
                  <a:srgbClr val="004C73"/>
                </a:solidFill>
                <a:latin typeface="Helveticish"/>
              </a:rPr>
              <a:t>To meet the needs of low-</a:t>
            </a:r>
          </a:p>
          <a:p>
            <a:pPr defTabSz="609630">
              <a:lnSpc>
                <a:spcPts val="2279"/>
              </a:lnSpc>
            </a:pPr>
            <a:r>
              <a:rPr lang="en-US" sz="2000" spc="20">
                <a:solidFill>
                  <a:srgbClr val="004C73"/>
                </a:solidFill>
                <a:latin typeface="Helveticish"/>
              </a:rPr>
              <a:t>income renters***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21078" y="6459623"/>
            <a:ext cx="338750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912"/>
              </a:lnSpc>
            </a:pPr>
            <a:r>
              <a:rPr lang="en-US" sz="800" spc="8">
                <a:solidFill>
                  <a:srgbClr val="004C73"/>
                </a:solidFill>
                <a:latin typeface="Helveticish"/>
              </a:rPr>
              <a:t>***California Housing Partnership Corporation. (May 2019) Los Angeles County Annual Affordable Housing Outcomes Report.</a:t>
            </a:r>
          </a:p>
        </p:txBody>
      </p: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76619"/>
            <a:ext cx="12317941" cy="1169572"/>
            <a:chOff x="0" y="0"/>
            <a:chExt cx="6019043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6019043" cy="69850"/>
            </a:xfrm>
            <a:custGeom>
              <a:avLst/>
              <a:gdLst/>
              <a:ahLst/>
              <a:cxnLst/>
              <a:rect l="l" t="t" r="r" b="b"/>
              <a:pathLst>
                <a:path w="6019043" h="69850">
                  <a:moveTo>
                    <a:pt x="572821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019043" y="69850"/>
                  </a:lnTo>
                  <a:lnTo>
                    <a:pt x="6019043" y="0"/>
                  </a:lnTo>
                  <a:close/>
                </a:path>
              </a:pathLst>
            </a:custGeom>
            <a:solidFill>
              <a:srgbClr val="EFF0F2">
                <a:alpha val="23921"/>
              </a:srgbClr>
            </a:solidFill>
          </p:spPr>
        </p:sp>
      </p:grp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36595" y="1444990"/>
            <a:ext cx="1643805" cy="164380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2AF00"/>
            </a:solidFill>
          </p:spPr>
        </p:sp>
      </p:grp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65992" y="1392286"/>
            <a:ext cx="1643805" cy="164380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2AF00"/>
            </a:solidFill>
          </p:spPr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2929" y="1392286"/>
            <a:ext cx="1643805" cy="164380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2AF00"/>
            </a:solidFill>
          </p:spPr>
        </p:sp>
      </p:grpSp>
      <p:pic>
        <p:nvPicPr>
          <p:cNvPr id="24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3982" y="1444990"/>
            <a:ext cx="1549033" cy="1549033"/>
          </a:xfrm>
          <a:prstGeom prst="rect">
            <a:avLst/>
          </a:prstGeom>
        </p:spPr>
      </p:pic>
      <p:pic>
        <p:nvPicPr>
          <p:cNvPr id="25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59845" y="1586139"/>
            <a:ext cx="1256099" cy="12560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91C889-02B2-4A5C-B048-B43F9F5B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"/>
          <a:stretch/>
        </p:blipFill>
        <p:spPr>
          <a:xfrm>
            <a:off x="59885" y="5940011"/>
            <a:ext cx="468917" cy="6304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E1AEA9-E855-4BD5-98D7-F4C2DA825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1843" y="1168988"/>
            <a:ext cx="1945976" cy="1945976"/>
          </a:xfrm>
          <a:prstGeom prst="rect">
            <a:avLst/>
          </a:prstGeom>
        </p:spPr>
      </p:pic>
      <p:sp>
        <p:nvSpPr>
          <p:cNvPr id="28" name="TextBox 12">
            <a:extLst>
              <a:ext uri="{FF2B5EF4-FFF2-40B4-BE49-F238E27FC236}">
                <a16:creationId xmlns:a16="http://schemas.microsoft.com/office/drawing/2014/main" id="{A8FC7786-E61A-4B25-B6A4-3019C5892BE0}"/>
              </a:ext>
            </a:extLst>
          </p:cNvPr>
          <p:cNvSpPr txBox="1"/>
          <p:nvPr/>
        </p:nvSpPr>
        <p:spPr>
          <a:xfrm>
            <a:off x="667934" y="6480520"/>
            <a:ext cx="3504048" cy="221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800" spc="8">
                <a:solidFill>
                  <a:srgbClr val="002060"/>
                </a:solidFill>
                <a:latin typeface="Helveticish"/>
              </a:rPr>
              <a:t>*The Federal Home Loan Mortgage Corporation, “Rental Burden by Metro”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F70E0-7D40-435D-BCE9-0B72421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7240" y="-285701"/>
            <a:ext cx="694726" cy="7045632"/>
          </a:xfrm>
          <a:prstGeom prst="rect">
            <a:avLst/>
          </a:prstGeom>
          <a:solidFill>
            <a:srgbClr val="FBFFFF">
              <a:alpha val="21960"/>
            </a:srgbClr>
          </a:solidFill>
        </p:spPr>
      </p:sp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209371" y="-285701"/>
            <a:ext cx="12529027" cy="12529027"/>
          </a:xfrm>
          <a:prstGeom prst="rect">
            <a:avLst/>
          </a:prstGeom>
        </p:spPr>
      </p:pic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671443"/>
            <a:ext cx="12490951" cy="12490951"/>
          </a:xfrm>
          <a:prstGeom prst="rect">
            <a:avLst/>
          </a:prstGeom>
        </p:spPr>
      </p:pic>
      <p:grpSp>
        <p:nvGrpSpPr>
          <p:cNvPr id="5" name="Group 5" descr="21,631 People placed in homes"/>
          <p:cNvGrpSpPr/>
          <p:nvPr/>
        </p:nvGrpSpPr>
        <p:grpSpPr>
          <a:xfrm rot="5400000">
            <a:off x="6788970" y="4657673"/>
            <a:ext cx="1176539" cy="833768"/>
            <a:chOff x="0" y="0"/>
            <a:chExt cx="806450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617A"/>
            </a:solidFill>
          </p:spPr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750999" y="4812899"/>
            <a:ext cx="1176539" cy="833768"/>
            <a:chOff x="0" y="0"/>
            <a:chExt cx="806450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35ADC8"/>
            </a:solidFill>
          </p:spPr>
        </p:sp>
      </p:grpSp>
      <p:grpSp>
        <p:nvGrpSpPr>
          <p:cNvPr id="9" name="Group 9" descr="We housed mre people than ever, yet our hosing affordability crisis drove a net rise in homelessness"/>
          <p:cNvGrpSpPr/>
          <p:nvPr/>
        </p:nvGrpSpPr>
        <p:grpSpPr>
          <a:xfrm>
            <a:off x="-195336" y="1"/>
            <a:ext cx="12444286" cy="1109719"/>
            <a:chOff x="0" y="0"/>
            <a:chExt cx="18926373" cy="16877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926373" cy="1687760"/>
            </a:xfrm>
            <a:custGeom>
              <a:avLst/>
              <a:gdLst/>
              <a:ahLst/>
              <a:cxnLst/>
              <a:rect l="l" t="t" r="r" b="b"/>
              <a:pathLst>
                <a:path w="18926373" h="1687760">
                  <a:moveTo>
                    <a:pt x="0" y="0"/>
                  </a:moveTo>
                  <a:lnTo>
                    <a:pt x="18926373" y="0"/>
                  </a:lnTo>
                  <a:lnTo>
                    <a:pt x="18926373" y="1687760"/>
                  </a:lnTo>
                  <a:lnTo>
                    <a:pt x="0" y="1687760"/>
                  </a:lnTo>
                  <a:close/>
                </a:path>
              </a:pathLst>
            </a:custGeom>
            <a:solidFill>
              <a:srgbClr val="D2AF00">
                <a:alpha val="10980"/>
              </a:srgbClr>
            </a:solidFill>
          </p:spPr>
        </p:sp>
      </p:grpSp>
      <p:sp>
        <p:nvSpPr>
          <p:cNvPr id="11" name="TextBox 11" descr="An LA renter earning minimum wage ($13.25/hr) would need to work 79 hours per week to afford rent on a 1-bedroom apartment*&#10;"/>
          <p:cNvSpPr txBox="1">
            <a:spLocks noGrp="1"/>
          </p:cNvSpPr>
          <p:nvPr>
            <p:ph type="title" idx="4294967295"/>
          </p:nvPr>
        </p:nvSpPr>
        <p:spPr>
          <a:xfrm>
            <a:off x="236899" y="140314"/>
            <a:ext cx="1143536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293" normalizeH="0" baseline="0" noProof="0" dirty="0">
                <a:ln>
                  <a:noFill/>
                </a:ln>
                <a:solidFill>
                  <a:srgbClr val="004C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We housed </a:t>
            </a:r>
            <a:r>
              <a:rPr kumimoji="0" lang="en-US" sz="2667" b="1" i="0" u="none" strike="noStrike" kern="1200" cap="none" spc="293" normalizeH="0" baseline="0" noProof="0" dirty="0">
                <a:ln>
                  <a:noFill/>
                </a:ln>
                <a:solidFill>
                  <a:srgbClr val="D2AF00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more people than ever</a:t>
            </a:r>
            <a:r>
              <a:rPr kumimoji="0" lang="en-US" sz="2667" b="1" i="0" u="none" strike="noStrike" kern="1200" cap="none" spc="293" normalizeH="0" baseline="0" noProof="0" dirty="0">
                <a:ln>
                  <a:noFill/>
                </a:ln>
                <a:solidFill>
                  <a:srgbClr val="004C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, yet our housing affordability crisis drove a net rise in homelessness</a:t>
            </a:r>
          </a:p>
        </p:txBody>
      </p:sp>
      <p:grpSp>
        <p:nvGrpSpPr>
          <p:cNvPr id="12" name="Group 12" descr="721,000 Severely rent-burdened LA households; 5,643 people prevented from entering homelessness"/>
          <p:cNvGrpSpPr/>
          <p:nvPr/>
        </p:nvGrpSpPr>
        <p:grpSpPr>
          <a:xfrm>
            <a:off x="113282" y="1220188"/>
            <a:ext cx="11935781" cy="1622082"/>
            <a:chOff x="0" y="0"/>
            <a:chExt cx="32133724" cy="4348480"/>
          </a:xfrm>
        </p:grpSpPr>
        <p:sp>
          <p:nvSpPr>
            <p:cNvPr id="13" name="Freeform 13"/>
            <p:cNvSpPr/>
            <p:nvPr/>
          </p:nvSpPr>
          <p:spPr>
            <a:xfrm>
              <a:off x="0" y="4043680"/>
              <a:ext cx="32133722" cy="304800"/>
            </a:xfrm>
            <a:custGeom>
              <a:avLst/>
              <a:gdLst/>
              <a:ahLst/>
              <a:cxnLst/>
              <a:rect l="l" t="t" r="r" b="b"/>
              <a:pathLst>
                <a:path w="32133722" h="304800">
                  <a:moveTo>
                    <a:pt x="31828922" y="0"/>
                  </a:moveTo>
                  <a:lnTo>
                    <a:pt x="0" y="0"/>
                  </a:lnTo>
                  <a:lnTo>
                    <a:pt x="304800" y="304800"/>
                  </a:lnTo>
                  <a:lnTo>
                    <a:pt x="32133722" y="304800"/>
                  </a:lnTo>
                  <a:close/>
                </a:path>
              </a:pathLst>
            </a:custGeom>
            <a:solidFill>
              <a:srgbClr val="1971C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1828922" y="1270"/>
              <a:ext cx="304800" cy="4347210"/>
            </a:xfrm>
            <a:custGeom>
              <a:avLst/>
              <a:gdLst/>
              <a:ahLst/>
              <a:cxnLst/>
              <a:rect l="l" t="t" r="r" b="b"/>
              <a:pathLst>
                <a:path w="304800" h="4347210">
                  <a:moveTo>
                    <a:pt x="304800" y="303530"/>
                  </a:moveTo>
                  <a:lnTo>
                    <a:pt x="0" y="0"/>
                  </a:lnTo>
                  <a:lnTo>
                    <a:pt x="0" y="4042410"/>
                  </a:lnTo>
                  <a:lnTo>
                    <a:pt x="304800" y="4347210"/>
                  </a:lnTo>
                  <a:lnTo>
                    <a:pt x="304800" y="4042410"/>
                  </a:lnTo>
                  <a:close/>
                </a:path>
              </a:pathLst>
            </a:custGeom>
            <a:solidFill>
              <a:srgbClr val="90DBF7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31828922" cy="4043680"/>
            </a:xfrm>
            <a:custGeom>
              <a:avLst/>
              <a:gdLst/>
              <a:ahLst/>
              <a:cxnLst/>
              <a:rect l="l" t="t" r="r" b="b"/>
              <a:pathLst>
                <a:path w="31828922" h="4043680">
                  <a:moveTo>
                    <a:pt x="304800" y="0"/>
                  </a:moveTo>
                  <a:lnTo>
                    <a:pt x="0" y="0"/>
                  </a:lnTo>
                  <a:lnTo>
                    <a:pt x="0" y="4043680"/>
                  </a:lnTo>
                  <a:lnTo>
                    <a:pt x="31828922" y="4043680"/>
                  </a:lnTo>
                  <a:lnTo>
                    <a:pt x="31828922" y="0"/>
                  </a:lnTo>
                  <a:close/>
                </a:path>
              </a:pathLst>
            </a:custGeom>
            <a:solidFill>
              <a:srgbClr val="0176A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3520226" y="1829787"/>
            <a:ext cx="501316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sz="1667" b="1" spc="183">
                <a:solidFill>
                  <a:srgbClr val="FFFFFF"/>
                </a:solidFill>
                <a:latin typeface="Helveticish"/>
              </a:rPr>
              <a:t>Severely rent-burdened LA households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03577" y="1226537"/>
            <a:ext cx="304646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4000" b="1" spc="440">
                <a:solidFill>
                  <a:srgbClr val="FFFFFF"/>
                </a:solidFill>
                <a:latin typeface="Helveticish"/>
              </a:rPr>
              <a:t>721,000</a:t>
            </a:r>
          </a:p>
        </p:txBody>
      </p:sp>
      <p:grpSp>
        <p:nvGrpSpPr>
          <p:cNvPr id="19" name="Group 19" descr="52,765 2018 Point-in-time count"/>
          <p:cNvGrpSpPr/>
          <p:nvPr/>
        </p:nvGrpSpPr>
        <p:grpSpPr>
          <a:xfrm>
            <a:off x="113283" y="3842595"/>
            <a:ext cx="2565683" cy="1462876"/>
            <a:chOff x="0" y="0"/>
            <a:chExt cx="335670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56701" cy="1913890"/>
            </a:xfrm>
            <a:custGeom>
              <a:avLst/>
              <a:gdLst/>
              <a:ahLst/>
              <a:cxnLst/>
              <a:rect l="l" t="t" r="r" b="b"/>
              <a:pathLst>
                <a:path w="3356701" h="1913890">
                  <a:moveTo>
                    <a:pt x="323224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32240" y="0"/>
                  </a:lnTo>
                  <a:cubicBezTo>
                    <a:pt x="3300820" y="0"/>
                    <a:pt x="3356701" y="55880"/>
                    <a:pt x="3356701" y="124460"/>
                  </a:cubicBezTo>
                  <a:lnTo>
                    <a:pt x="3356701" y="1789430"/>
                  </a:lnTo>
                  <a:cubicBezTo>
                    <a:pt x="3356701" y="1858010"/>
                    <a:pt x="3300820" y="1913890"/>
                    <a:pt x="3232240" y="1913890"/>
                  </a:cubicBezTo>
                  <a:close/>
                </a:path>
              </a:pathLst>
            </a:custGeom>
            <a:solidFill>
              <a:srgbClr val="910D00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-463374" y="4051281"/>
            <a:ext cx="261618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2667" b="1" spc="293">
                <a:solidFill>
                  <a:srgbClr val="FFFFFF"/>
                </a:solidFill>
                <a:latin typeface="Helveticish"/>
              </a:rPr>
              <a:t>52,765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0982" y="4457363"/>
            <a:ext cx="126747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333" b="1" spc="147">
                <a:solidFill>
                  <a:srgbClr val="FFFFFF"/>
                </a:solidFill>
                <a:latin typeface="Helveticish"/>
              </a:rPr>
              <a:t>2018 Point-in-time count</a:t>
            </a:r>
          </a:p>
        </p:txBody>
      </p:sp>
      <p:pic>
        <p:nvPicPr>
          <p:cNvPr id="23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184575">
            <a:off x="3468202" y="3553631"/>
            <a:ext cx="1583059" cy="1583059"/>
          </a:xfrm>
          <a:prstGeom prst="rect">
            <a:avLst/>
          </a:prstGeom>
        </p:spPr>
      </p:pic>
      <p:grpSp>
        <p:nvGrpSpPr>
          <p:cNvPr id="24" name="Group 24" descr="54,882 Estimated inflow over 2018"/>
          <p:cNvGrpSpPr/>
          <p:nvPr/>
        </p:nvGrpSpPr>
        <p:grpSpPr>
          <a:xfrm>
            <a:off x="3309645" y="3120770"/>
            <a:ext cx="2189487" cy="924161"/>
            <a:chOff x="0" y="0"/>
            <a:chExt cx="4534314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534314" cy="1913890"/>
            </a:xfrm>
            <a:custGeom>
              <a:avLst/>
              <a:gdLst/>
              <a:ahLst/>
              <a:cxnLst/>
              <a:rect l="l" t="t" r="r" b="b"/>
              <a:pathLst>
                <a:path w="4534314" h="1913890">
                  <a:moveTo>
                    <a:pt x="4409854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09854" y="0"/>
                  </a:lnTo>
                  <a:cubicBezTo>
                    <a:pt x="4478434" y="0"/>
                    <a:pt x="4534314" y="55880"/>
                    <a:pt x="4534314" y="124460"/>
                  </a:cubicBezTo>
                  <a:lnTo>
                    <a:pt x="4534314" y="1789430"/>
                  </a:lnTo>
                  <a:cubicBezTo>
                    <a:pt x="4534314" y="1858010"/>
                    <a:pt x="4478434" y="1913890"/>
                    <a:pt x="4409854" y="1913890"/>
                  </a:cubicBezTo>
                  <a:close/>
                </a:path>
              </a:pathLst>
            </a:custGeom>
            <a:solidFill>
              <a:srgbClr val="544254"/>
            </a:solidFill>
          </p:spPr>
        </p:sp>
      </p:grpSp>
      <p:pic>
        <p:nvPicPr>
          <p:cNvPr id="26" name="Pictur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rcRect/>
          <a:stretch>
            <a:fillRect/>
          </a:stretch>
        </p:blipFill>
        <p:spPr>
          <a:xfrm>
            <a:off x="472041" y="1061413"/>
            <a:ext cx="2624253" cy="2624253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295" y="3166951"/>
            <a:ext cx="261618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sz="3000" b="1" spc="330">
                <a:solidFill>
                  <a:srgbClr val="FFFFFF"/>
                </a:solidFill>
                <a:latin typeface="Helveticish"/>
              </a:rPr>
              <a:t>54,882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584439" y="3589200"/>
            <a:ext cx="163989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333" b="1" spc="147">
                <a:solidFill>
                  <a:srgbClr val="FFFFFF"/>
                </a:solidFill>
                <a:latin typeface="Helveticish"/>
              </a:rPr>
              <a:t>Estimated inflow over 2018</a:t>
            </a:r>
          </a:p>
        </p:txBody>
      </p:sp>
      <p:pic>
        <p:nvPicPr>
          <p:cNvPr id="43" name="Picture 42" descr="21,631 People placed in homes">
            <a:extLst>
              <a:ext uri="{FF2B5EF4-FFF2-40B4-BE49-F238E27FC236}">
                <a16:creationId xmlns:a16="http://schemas.microsoft.com/office/drawing/2014/main" id="{5AB9E989-FBF5-4387-8781-BDE2B5A5F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12" y="4535943"/>
            <a:ext cx="2221222" cy="2221222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6587148" y="6375122"/>
            <a:ext cx="148481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333" b="1" spc="147">
                <a:solidFill>
                  <a:srgbClr val="FFFFFF"/>
                </a:solidFill>
                <a:latin typeface="Helveticish"/>
              </a:rPr>
              <a:t>People placed in homes</a:t>
            </a:r>
          </a:p>
        </p:txBody>
      </p:sp>
      <p:pic>
        <p:nvPicPr>
          <p:cNvPr id="45" name="Picture 44" descr="27,080 Estimated other exits to housing">
            <a:extLst>
              <a:ext uri="{FF2B5EF4-FFF2-40B4-BE49-F238E27FC236}">
                <a16:creationId xmlns:a16="http://schemas.microsoft.com/office/drawing/2014/main" id="{FC976E28-1A56-4A8C-A14A-2CBA97016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46" y="4515769"/>
            <a:ext cx="2342231" cy="2342231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8071965" y="5320477"/>
            <a:ext cx="261618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2667" b="1" spc="293">
                <a:solidFill>
                  <a:srgbClr val="FFFFFF"/>
                </a:solidFill>
                <a:latin typeface="Helveticish"/>
              </a:rPr>
              <a:t>27,080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55143" y="5320477"/>
            <a:ext cx="261618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2667" b="1" spc="293">
                <a:solidFill>
                  <a:srgbClr val="FFFFFF"/>
                </a:solidFill>
                <a:latin typeface="Helveticish"/>
              </a:rPr>
              <a:t>21,631</a:t>
            </a:r>
          </a:p>
        </p:txBody>
      </p:sp>
      <p:sp>
        <p:nvSpPr>
          <p:cNvPr id="32" name="TextBox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05476" y="6394579"/>
            <a:ext cx="1467586" cy="18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endParaRPr sz="1200"/>
          </a:p>
        </p:txBody>
      </p:sp>
      <p:grpSp>
        <p:nvGrpSpPr>
          <p:cNvPr id="33" name="Group 33" descr="58,936 2019 Point-in-time count"/>
          <p:cNvGrpSpPr/>
          <p:nvPr/>
        </p:nvGrpSpPr>
        <p:grpSpPr>
          <a:xfrm>
            <a:off x="10586188" y="3910075"/>
            <a:ext cx="1462876" cy="1462876"/>
            <a:chOff x="0" y="0"/>
            <a:chExt cx="1913890" cy="191389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79C142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0009532" y="4246543"/>
            <a:ext cx="261618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2667" b="1" spc="293">
                <a:solidFill>
                  <a:srgbClr val="FFFFFF"/>
                </a:solidFill>
                <a:latin typeface="Helveticish"/>
              </a:rPr>
              <a:t>58,936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675272" y="4654473"/>
            <a:ext cx="128470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333" b="1" spc="147">
                <a:solidFill>
                  <a:srgbClr val="FFFFFF"/>
                </a:solidFill>
                <a:latin typeface="Helveticish"/>
              </a:rPr>
              <a:t>2019 Point-in-time count</a:t>
            </a:r>
          </a:p>
        </p:txBody>
      </p:sp>
      <p:pic>
        <p:nvPicPr>
          <p:cNvPr id="37" name="Pictur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96124" y="4657980"/>
            <a:ext cx="1493598" cy="1274537"/>
          </a:xfrm>
          <a:prstGeom prst="rect">
            <a:avLst/>
          </a:prstGeom>
        </p:spPr>
      </p:pic>
      <p:pic>
        <p:nvPicPr>
          <p:cNvPr id="38" name="Pictur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224338" y="3237115"/>
            <a:ext cx="1051292" cy="897103"/>
          </a:xfrm>
          <a:prstGeom prst="rect">
            <a:avLst/>
          </a:prstGeom>
        </p:spPr>
      </p:pic>
      <p:pic>
        <p:nvPicPr>
          <p:cNvPr id="39" name="Pictur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555853" y="3120769"/>
            <a:ext cx="1404127" cy="1198188"/>
          </a:xfrm>
          <a:prstGeom prst="rect">
            <a:avLst/>
          </a:prstGeom>
        </p:spPr>
      </p:pic>
      <p:pic>
        <p:nvPicPr>
          <p:cNvPr id="40" name="Picture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rcRect/>
          <a:stretch>
            <a:fillRect/>
          </a:stretch>
        </p:blipFill>
        <p:spPr>
          <a:xfrm>
            <a:off x="8760935" y="1061413"/>
            <a:ext cx="2624253" cy="2624253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8637650" y="6399659"/>
            <a:ext cx="17673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333" b="1" spc="147">
                <a:solidFill>
                  <a:srgbClr val="FFFFFF"/>
                </a:solidFill>
                <a:latin typeface="Helveticish"/>
              </a:rPr>
              <a:t>Estimated other exits to housing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E7BD49A-F8DC-4DF0-899D-DA149D5D9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"/>
          <a:stretch/>
        </p:blipFill>
        <p:spPr>
          <a:xfrm>
            <a:off x="94484" y="5928157"/>
            <a:ext cx="468917" cy="63041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3C333FF-9232-4058-912C-CE8C3FF2F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grpSp>
        <p:nvGrpSpPr>
          <p:cNvPr id="47" name="Group 24" descr="5,643 people preventedf rom entering homelessness">
            <a:extLst>
              <a:ext uri="{FF2B5EF4-FFF2-40B4-BE49-F238E27FC236}">
                <a16:creationId xmlns:a16="http://schemas.microsoft.com/office/drawing/2014/main" id="{9B7BE94D-A53A-4B33-AD05-B8761DDDABE1}"/>
              </a:ext>
            </a:extLst>
          </p:cNvPr>
          <p:cNvGrpSpPr/>
          <p:nvPr/>
        </p:nvGrpSpPr>
        <p:grpSpPr>
          <a:xfrm>
            <a:off x="3323841" y="2635701"/>
            <a:ext cx="5649374" cy="317252"/>
            <a:chOff x="0" y="0"/>
            <a:chExt cx="4534314" cy="1913890"/>
          </a:xfrm>
          <a:solidFill>
            <a:schemeClr val="bg1">
              <a:lumMod val="65000"/>
            </a:schemeClr>
          </a:solidFill>
        </p:grpSpPr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4CF82AC7-DD6F-452B-9F3A-975C145E6435}"/>
                </a:ext>
              </a:extLst>
            </p:cNvPr>
            <p:cNvSpPr/>
            <p:nvPr/>
          </p:nvSpPr>
          <p:spPr>
            <a:xfrm>
              <a:off x="0" y="0"/>
              <a:ext cx="4534314" cy="1913890"/>
            </a:xfrm>
            <a:custGeom>
              <a:avLst/>
              <a:gdLst/>
              <a:ahLst/>
              <a:cxnLst/>
              <a:rect l="l" t="t" r="r" b="b"/>
              <a:pathLst>
                <a:path w="4534314" h="1913890">
                  <a:moveTo>
                    <a:pt x="4409854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09854" y="0"/>
                  </a:lnTo>
                  <a:cubicBezTo>
                    <a:pt x="4478434" y="0"/>
                    <a:pt x="4534314" y="55880"/>
                    <a:pt x="4534314" y="124460"/>
                  </a:cubicBezTo>
                  <a:lnTo>
                    <a:pt x="4534314" y="1789430"/>
                  </a:lnTo>
                  <a:cubicBezTo>
                    <a:pt x="4534314" y="1858010"/>
                    <a:pt x="4478434" y="1913890"/>
                    <a:pt x="4409854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1" name="TextBox 28">
            <a:extLst>
              <a:ext uri="{FF2B5EF4-FFF2-40B4-BE49-F238E27FC236}">
                <a16:creationId xmlns:a16="http://schemas.microsoft.com/office/drawing/2014/main" id="{F8AF2B51-A648-4E3F-8AAC-1306AD0B3D6C}"/>
              </a:ext>
            </a:extLst>
          </p:cNvPr>
          <p:cNvSpPr txBox="1"/>
          <p:nvPr/>
        </p:nvSpPr>
        <p:spPr>
          <a:xfrm>
            <a:off x="3396785" y="2703969"/>
            <a:ext cx="5622918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9"/>
              </a:lnSpc>
            </a:pPr>
            <a:r>
              <a:rPr lang="en-US" sz="1333" b="1" spc="147">
                <a:solidFill>
                  <a:srgbClr val="FFFFFF"/>
                </a:solidFill>
                <a:latin typeface="Helveticish"/>
              </a:rPr>
              <a:t>5,643 </a:t>
            </a:r>
            <a:r>
              <a:rPr lang="en-US" sz="1333" spc="147">
                <a:solidFill>
                  <a:srgbClr val="FFFFFF"/>
                </a:solidFill>
                <a:latin typeface="Helveticish"/>
              </a:rPr>
              <a:t>people prevented from entering homelessness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4F72C6A-0150-4014-9950-37408CD5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,426 Housed in 2018">
            <a:extLst>
              <a:ext uri="{FF2B5EF4-FFF2-40B4-BE49-F238E27FC236}">
                <a16:creationId xmlns:a16="http://schemas.microsoft.com/office/drawing/2014/main" id="{B77A657C-7D03-4DF8-87C9-51AE3DCB9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36" y="1986568"/>
            <a:ext cx="4114800" cy="4572000"/>
          </a:xfrm>
          <a:prstGeom prst="rect">
            <a:avLst/>
          </a:prstGeom>
        </p:spPr>
      </p:pic>
      <p:grpSp>
        <p:nvGrpSpPr>
          <p:cNvPr id="19" name="Group 2">
            <a:extLst>
              <a:ext uri="{FF2B5EF4-FFF2-40B4-BE49-F238E27FC236}">
                <a16:creationId xmlns:a16="http://schemas.microsoft.com/office/drawing/2014/main" id="{D21F21B6-B602-40AE-9035-76020F79B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623810" y="-574287"/>
            <a:ext cx="8006605" cy="8006573"/>
            <a:chOff x="0" y="0"/>
            <a:chExt cx="6350000" cy="634997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7114A20C-1F18-43C8-898A-4F15713761D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>
                <a:alphaModFix amt="26000"/>
              </a:blip>
              <a:stretch>
                <a:fillRect l="-25128" r="-25128"/>
              </a:stretch>
            </a:blipFill>
          </p:spPr>
        </p:sp>
      </p:grpSp>
      <p:pic>
        <p:nvPicPr>
          <p:cNvPr id="16" name="Picture 15" descr="in 2018 4,827 aged 62+ 701 Sheltered and 4,126 Unsheltered; In 2019 5,225 aged 62+ 970 Sheltered and 4,255 Unsheltered.">
            <a:extLst>
              <a:ext uri="{FF2B5EF4-FFF2-40B4-BE49-F238E27FC236}">
                <a16:creationId xmlns:a16="http://schemas.microsoft.com/office/drawing/2014/main" id="{72ECB573-3D91-4AF8-82D1-5614CBB35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" y="1968804"/>
            <a:ext cx="4114800" cy="4572000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85800" y="334467"/>
            <a:ext cx="11155063" cy="6256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-87" normalizeH="0" baseline="0" noProof="0" dirty="0">
                <a:ln>
                  <a:noFill/>
                </a:ln>
                <a:solidFill>
                  <a:srgbClr val="D2AF00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Senior</a:t>
            </a:r>
            <a:r>
              <a:rPr kumimoji="0" lang="en-US" sz="4300" b="1" i="0" u="none" strike="noStrike" kern="1200" cap="none" spc="-87" normalizeH="0" baseline="0" noProof="0" dirty="0">
                <a:ln>
                  <a:noFill/>
                </a:ln>
                <a:solidFill>
                  <a:srgbClr val="004C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 homelessness increased by 8%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22421" y="2690872"/>
            <a:ext cx="453539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14" b="1" i="0" u="none" strike="noStrike" kern="1200" cap="none" spc="17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 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93176" y="1520234"/>
            <a:ext cx="4147687" cy="469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-53" normalizeH="0" baseline="0" noProof="0" dirty="0">
                <a:ln>
                  <a:noFill/>
                </a:ln>
                <a:solidFill>
                  <a:srgbClr val="004C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KEY FACTS: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-53" normalizeH="0" baseline="0" noProof="0" dirty="0">
              <a:ln>
                <a:noFill/>
              </a:ln>
              <a:solidFill>
                <a:srgbClr val="004C73"/>
              </a:solidFill>
              <a:effectLst/>
              <a:uLnTx/>
              <a:uFillTx/>
              <a:latin typeface="Helveticish"/>
              <a:ea typeface="+mn-ea"/>
              <a:cs typeface="+mn-cs"/>
            </a:endParaRPr>
          </a:p>
          <a:p>
            <a:pPr marL="330217" marR="0" lvl="1" indent="-165108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-40" normalizeH="0" baseline="0" noProof="0" dirty="0">
                <a:ln>
                  <a:noFill/>
                </a:ln>
                <a:solidFill>
                  <a:srgbClr val="004C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Workgroup of government agencies and community partners to strengthen LA County's response for seniors</a:t>
            </a:r>
          </a:p>
          <a:p>
            <a:pPr marL="330217" marR="0" lvl="1" indent="-165108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-40" normalizeH="0" baseline="0" noProof="0" dirty="0">
                <a:ln>
                  <a:noFill/>
                </a:ln>
                <a:solidFill>
                  <a:srgbClr val="004C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Outreach at senior centers and senior meal sites</a:t>
            </a:r>
          </a:p>
          <a:p>
            <a:pPr marL="330217" marR="0" lvl="1" indent="-165108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-40" normalizeH="0" baseline="0" noProof="0" dirty="0">
                <a:ln>
                  <a:noFill/>
                </a:ln>
                <a:solidFill>
                  <a:srgbClr val="004C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Legal assistance and temporary rental subsidies to help seniors stay in their homes</a:t>
            </a:r>
          </a:p>
          <a:p>
            <a:pPr marL="330217" marR="0" lvl="1" indent="-165108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-40" normalizeH="0" baseline="0" noProof="0" dirty="0">
                <a:ln>
                  <a:noFill/>
                </a:ln>
                <a:solidFill>
                  <a:srgbClr val="004C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Partnership with Adult Protective Services</a:t>
            </a:r>
          </a:p>
          <a:p>
            <a:pPr marL="330217" marR="0" lvl="1" indent="-165108" algn="l" defTabSz="914400" rtl="0" eaLnBrk="1" fontAlgn="auto" latinLnBrk="0" hangingPunct="1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-40" normalizeH="0" baseline="0" noProof="0" dirty="0">
                <a:ln>
                  <a:noFill/>
                </a:ln>
                <a:solidFill>
                  <a:srgbClr val="004C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150 new older adults interim housing beds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0256" y="1278959"/>
            <a:ext cx="3778536" cy="54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Population aged 62+</a:t>
            </a:r>
          </a:p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Helveticish"/>
                <a:ea typeface="+mn-ea"/>
                <a:cs typeface="+mn-cs"/>
              </a:rPr>
              <a:t>LA CoC*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466F97-7407-4FC1-A705-741652DA0E29}"/>
              </a:ext>
            </a:extLst>
          </p:cNvPr>
          <p:cNvSpPr/>
          <p:nvPr/>
        </p:nvSpPr>
        <p:spPr>
          <a:xfrm>
            <a:off x="4207502" y="6540804"/>
            <a:ext cx="3776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/>
                <a:ea typeface="Calibri" panose="020F0502020204030204" pitchFamily="34" charset="0"/>
                <a:cs typeface="Helvetica" panose="020B0604020202020204" pitchFamily="34" charset="0"/>
              </a:rPr>
              <a:t>*LA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/>
                <a:ea typeface="Calibri" panose="020F0502020204030204" pitchFamily="34" charset="0"/>
                <a:cs typeface="Helvetica" panose="020B0604020202020204" pitchFamily="34" charset="0"/>
              </a:rPr>
              <a:t>CoC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/>
                <a:ea typeface="Calibri" panose="020F0502020204030204" pitchFamily="34" charset="0"/>
                <a:cs typeface="Helvetica" panose="020B0604020202020204" pitchFamily="34" charset="0"/>
              </a:rPr>
              <a:t> excludes Glendale, Pasadena, and Long Beach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 Neue" panose="02000503000000020004" pitchFamily="2"/>
                <a:ea typeface="Calibri" panose="020F0502020204030204" pitchFamily="34" charset="0"/>
                <a:cs typeface="Helvetica" panose="020B0604020202020204" pitchFamily="34" charset="0"/>
              </a:rPr>
              <a:t>CoCs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 Neue" panose="02000503000000020004" pitchFamily="2"/>
              <a:ea typeface="Helvetica Neue" panose="02000503000000020004" pitchFamily="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2F64E-4A13-4915-A683-8557B0537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"/>
          <a:stretch/>
        </p:blipFill>
        <p:spPr>
          <a:xfrm>
            <a:off x="94484" y="5928157"/>
            <a:ext cx="468917" cy="630411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C846D9BF-D8EC-4AF1-A034-30F7BEFC0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02969" y="3108658"/>
            <a:ext cx="1566901" cy="15669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E60257-586A-499E-BC50-9DFD2FF9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24795E0543444A1F15381CB2F2A79" ma:contentTypeVersion="23" ma:contentTypeDescription="Create a new document." ma:contentTypeScope="" ma:versionID="c098f9c2e0d9daee9771ff35ba729e7b">
  <xsd:schema xmlns:xsd="http://www.w3.org/2001/XMLSchema" xmlns:xs="http://www.w3.org/2001/XMLSchema" xmlns:p="http://schemas.microsoft.com/office/2006/metadata/properties" xmlns:ns2="b69771c7-be8c-44ac-bc87-f8c330182e8d" xmlns:ns3="a58d7c15-488a-487d-a3bf-7617cbd815e1" targetNamespace="http://schemas.microsoft.com/office/2006/metadata/properties" ma:root="true" ma:fieldsID="7f1f0ba3891628c9937eeb4978351c0f" ns2:_="" ns3:_="">
    <xsd:import namespace="b69771c7-be8c-44ac-bc87-f8c330182e8d"/>
    <xsd:import namespace="a58d7c15-488a-487d-a3bf-7617cbd815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ument_x0020_Type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Project"/>
                <xsd:element ref="ns3:Status" minOccurs="0"/>
                <xsd:element ref="ns3:MediaServiceDateTake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771c7-be8c-44ac-bc87-f8c330182e8d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Type" ma:index="10" ma:displayName="Document Type" ma:list="{f8d48b01-5bd3-4e07-9e95-a3a99db41f4f}" ma:internalName="Document_x0020_Type" ma:readOnly="false" ma:showField="Title" ma:web="b69771c7-be8c-44ac-bc87-f8c330182e8d">
      <xsd:simpleType>
        <xsd:restriction base="dms:Lookup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d7c15-488a-487d-a3bf-7617cbd815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oject" ma:index="16" ma:displayName="Project" ma:default="LAHSA Times" ma:format="Dropdown" ma:internalName="Project">
      <xsd:simpleType>
        <xsd:restriction base="dms:Choice">
          <xsd:enumeration value="Homeless Count"/>
          <xsd:enumeration value="LAHSA Times"/>
          <xsd:enumeration value="Press Release"/>
          <xsd:enumeration value="Resources"/>
          <xsd:enumeration value="RFSQ &amp; RFP"/>
          <xsd:enumeration value="What We Do"/>
          <xsd:enumeration value="Miscellaneous"/>
        </xsd:restriction>
      </xsd:simpleType>
    </xsd:element>
    <xsd:element name="Status" ma:index="17" nillable="true" ma:displayName="Status" ma:default="In Process" ma:format="Dropdown" ma:internalName="Status">
      <xsd:simpleType>
        <xsd:restriction base="dms:Choice">
          <xsd:enumeration value="In Process"/>
          <xsd:enumeration value="Final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9771c7-be8c-44ac-bc87-f8c330182e8d">LAHSA-1366342001-182</_dlc_DocId>
    <_dlc_DocIdUrl xmlns="b69771c7-be8c-44ac-bc87-f8c330182e8d">
      <Url>https://lahsamail.sharepoint.com/communications/_layouts/15/DocIdRedir.aspx?ID=LAHSA-1366342001-182</Url>
      <Description>LAHSA-1366342001-182</Description>
    </_dlc_DocIdUrl>
    <Project xmlns="a58d7c15-488a-487d-a3bf-7617cbd815e1">Homeless Count</Project>
    <Document_x0020_Type xmlns="b69771c7-be8c-44ac-bc87-f8c330182e8d">11</Document_x0020_Type>
    <Status xmlns="a58d7c15-488a-487d-a3bf-7617cbd815e1">In Process</Status>
  </documentManagement>
</p:properties>
</file>

<file path=customXml/itemProps1.xml><?xml version="1.0" encoding="utf-8"?>
<ds:datastoreItem xmlns:ds="http://schemas.openxmlformats.org/officeDocument/2006/customXml" ds:itemID="{7B9C8B7A-7E04-4046-8164-6F7544332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261A9-33BA-48BB-B367-611DD1EF9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771c7-be8c-44ac-bc87-f8c330182e8d"/>
    <ds:schemaRef ds:uri="a58d7c15-488a-487d-a3bf-7617cbd815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A29CD8-28FF-4B23-9095-77EAE410300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88ACE64-1841-4D9E-B0F3-2CB286AC19F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58d7c15-488a-487d-a3bf-7617cbd815e1"/>
    <ds:schemaRef ds:uri="b69771c7-be8c-44ac-bc87-f8c330182e8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405</Words>
  <Application>Microsoft Office PowerPoint</Application>
  <PresentationFormat>Widescreen</PresentationFormat>
  <Paragraphs>69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Helveticish</vt:lpstr>
      <vt:lpstr>Times New Roman</vt:lpstr>
      <vt:lpstr>Office Theme</vt:lpstr>
      <vt:lpstr>Greater Los Angeles Homeless Count</vt:lpstr>
      <vt:lpstr>The affordable housing crisis is driving a regional increase in homelessness</vt:lpstr>
      <vt:lpstr>Economic factors are driving increases in homelessness</vt:lpstr>
      <vt:lpstr>We housed more people than ever, yet our housing affordability crisis drove a net rise in homelessness</vt:lpstr>
      <vt:lpstr>Senior homelessness increased by 8%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Results</dc:title>
  <dc:creator>Jonathan Hans</dc:creator>
  <cp:lastModifiedBy>Kuroda, Dale@CCoA</cp:lastModifiedBy>
  <cp:revision>10</cp:revision>
  <cp:lastPrinted>2019-11-06T16:29:50Z</cp:lastPrinted>
  <dcterms:created xsi:type="dcterms:W3CDTF">2018-05-30T23:33:12Z</dcterms:created>
  <dcterms:modified xsi:type="dcterms:W3CDTF">2019-12-26T19:04:26Z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0x010100B7724795E0543444A1F15381CB2F2A79</vt:lpwstr>
  </property>
  <property fmtid="{D5CDD505-2E9C-101B-9397-08002B2CF9AE}" pid="3" name="_dlc_DocIdItemGuid">
    <vt:lpwstr>e3fae91d-d697-40e7-9f4b-77fe26536e45</vt:lpwstr>
  </property>
</Properties>
</file>